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12192000" cy="6858000"/>
  <p:embeddedFontLst>
    <p:embeddedFont>
      <p:font typeface="TODJPV+ClearSans-Bold"/>
      <p:regular r:id="rId26"/>
    </p:embeddedFont>
    <p:embeddedFont>
      <p:font typeface="UEVULO+ClearSans-Thin"/>
      <p:regular r:id="rId27"/>
    </p:embeddedFont>
    <p:embeddedFont>
      <p:font typeface="KTQCEK+ClearSans-Medium,Bold"/>
      <p:regular r:id="rId28"/>
    </p:embeddedFont>
    <p:embeddedFont>
      <p:font typeface="MUHDGP+ArialMT"/>
      <p:regular r:id="rId29"/>
    </p:embeddedFont>
    <p:embeddedFont>
      <p:font typeface="VDPRVF+SegoePrint-Bold"/>
      <p:regular r:id="rId30"/>
    </p:embeddedFont>
    <p:embeddedFont>
      <p:font typeface="RAUATI+PTAstraSerif-Regular"/>
      <p:regular r:id="rId31"/>
    </p:embeddedFont>
    <p:embeddedFont>
      <p:font typeface="VCJESA+PTAstraSerif-Bold"/>
      <p:regular r:id="rId32"/>
    </p:embeddedFont>
    <p:embeddedFont>
      <p:font typeface="UWTJPF+PTAstraSerif-BoldItalic"/>
      <p:regular r:id="rId33"/>
    </p:embeddedFont>
    <p:embeddedFont>
      <p:font typeface="FEPFBK+Arial-Black"/>
      <p:regular r:id="rId34"/>
    </p:embeddedFont>
    <p:embeddedFont>
      <p:font typeface="IESVJP+Lato-Bold"/>
      <p:regular r:id="rId35"/>
    </p:embeddedFont>
    <p:embeddedFont>
      <p:font typeface="BFMVGJ+SymbolMT"/>
      <p:regular r:id="rId3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font" Target="fonts/font1.fntdata" /><Relationship Id="rId27" Type="http://schemas.openxmlformats.org/officeDocument/2006/relationships/font" Target="fonts/font2.fntdata" /><Relationship Id="rId28" Type="http://schemas.openxmlformats.org/officeDocument/2006/relationships/font" Target="fonts/font3.fntdata" /><Relationship Id="rId29" Type="http://schemas.openxmlformats.org/officeDocument/2006/relationships/font" Target="fonts/font4.fntdata" /><Relationship Id="rId3" Type="http://schemas.openxmlformats.org/officeDocument/2006/relationships/viewProps" Target="viewProps.xml" /><Relationship Id="rId30" Type="http://schemas.openxmlformats.org/officeDocument/2006/relationships/font" Target="fonts/font5.fntdata" /><Relationship Id="rId31" Type="http://schemas.openxmlformats.org/officeDocument/2006/relationships/font" Target="fonts/font6.fntdata" /><Relationship Id="rId32" Type="http://schemas.openxmlformats.org/officeDocument/2006/relationships/font" Target="fonts/font7.fntdata" /><Relationship Id="rId33" Type="http://schemas.openxmlformats.org/officeDocument/2006/relationships/font" Target="fonts/font8.fntdata" /><Relationship Id="rId34" Type="http://schemas.openxmlformats.org/officeDocument/2006/relationships/font" Target="fonts/font9.fntdata" /><Relationship Id="rId35" Type="http://schemas.openxmlformats.org/officeDocument/2006/relationships/font" Target="fonts/font10.fntdata" /><Relationship Id="rId36" Type="http://schemas.openxmlformats.org/officeDocument/2006/relationships/font" Target="fonts/font11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27297" y="480295"/>
            <a:ext cx="4664978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92b0d9"/>
                </a:solidFill>
                <a:latin typeface="TODJPV+ClearSans-Bold"/>
                <a:cs typeface="TODJPV+ClearSans-Bold"/>
              </a:rPr>
              <a:t>ГОСАВТОИНСПЕКЦИЯ</a:t>
            </a:r>
            <a:r>
              <a:rPr dirty="0" sz="1900" b="1">
                <a:solidFill>
                  <a:srgbClr val="92b0d9"/>
                </a:solidFill>
                <a:latin typeface="TODJPV+ClearSans-Bold"/>
                <a:cs typeface="TODJPV+ClearSans-Bold"/>
              </a:rPr>
              <a:t> </a:t>
            </a:r>
            <a:r>
              <a:rPr dirty="0" sz="1900" b="1">
                <a:solidFill>
                  <a:srgbClr val="92b0d9"/>
                </a:solidFill>
                <a:latin typeface="TODJPV+ClearSans-Bold"/>
                <a:cs typeface="TODJPV+ClearSans-Bold"/>
              </a:rPr>
              <a:t>МВД</a:t>
            </a:r>
            <a:r>
              <a:rPr dirty="0" sz="1900" b="1">
                <a:solidFill>
                  <a:srgbClr val="92b0d9"/>
                </a:solidFill>
                <a:latin typeface="TODJPV+ClearSans-Bold"/>
                <a:cs typeface="TODJPV+ClearSans-Bold"/>
              </a:rPr>
              <a:t> </a:t>
            </a:r>
            <a:r>
              <a:rPr dirty="0" sz="1900" b="1">
                <a:solidFill>
                  <a:srgbClr val="92b0d9"/>
                </a:solidFill>
                <a:latin typeface="TODJPV+ClearSans-Bold"/>
                <a:cs typeface="TODJPV+ClearSans-Bold"/>
              </a:rPr>
              <a:t>РОССИИ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27297" y="815982"/>
            <a:ext cx="5856708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92b0d9"/>
                </a:solidFill>
                <a:latin typeface="UEVULO+ClearSans-Thin"/>
                <a:cs typeface="UEVULO+ClearSans-Thin"/>
              </a:rPr>
              <a:t>УВАЖЕНИЕ</a:t>
            </a:r>
            <a:r>
              <a:rPr dirty="0" sz="1600" spc="367">
                <a:solidFill>
                  <a:srgbClr val="92b0d9"/>
                </a:solidFill>
                <a:latin typeface="UEVULO+ClearSans-Thin"/>
                <a:cs typeface="UEVULO+ClearSans-Thin"/>
              </a:rPr>
              <a:t> </a:t>
            </a:r>
            <a:r>
              <a:rPr dirty="0" sz="1600">
                <a:solidFill>
                  <a:srgbClr val="92b0d9"/>
                </a:solidFill>
                <a:latin typeface="UEVULO+ClearSans-Thin"/>
                <a:cs typeface="UEVULO+ClearSans-Thin"/>
              </a:rPr>
              <a:t>|</a:t>
            </a:r>
            <a:r>
              <a:rPr dirty="0" sz="1600" spc="408">
                <a:solidFill>
                  <a:srgbClr val="92b0d9"/>
                </a:solidFill>
                <a:latin typeface="UEVULO+ClearSans-Thin"/>
                <a:cs typeface="UEVULO+ClearSans-Thin"/>
              </a:rPr>
              <a:t> </a:t>
            </a:r>
            <a:r>
              <a:rPr dirty="0" sz="1600">
                <a:solidFill>
                  <a:srgbClr val="92b0d9"/>
                </a:solidFill>
                <a:latin typeface="UEVULO+ClearSans-Thin"/>
                <a:cs typeface="UEVULO+ClearSans-Thin"/>
              </a:rPr>
              <a:t>ПРОФЕССИОНАЛИЗМ</a:t>
            </a:r>
            <a:r>
              <a:rPr dirty="0" sz="1600" spc="814">
                <a:solidFill>
                  <a:srgbClr val="92b0d9"/>
                </a:solidFill>
                <a:latin typeface="UEVULO+ClearSans-Thin"/>
                <a:cs typeface="UEVULO+ClearSans-Thin"/>
              </a:rPr>
              <a:t> </a:t>
            </a:r>
            <a:r>
              <a:rPr dirty="0" sz="1600">
                <a:solidFill>
                  <a:srgbClr val="92b0d9"/>
                </a:solidFill>
                <a:latin typeface="UEVULO+ClearSans-Thin"/>
                <a:cs typeface="UEVULO+ClearSans-Thin"/>
              </a:rPr>
              <a:t>|</a:t>
            </a:r>
            <a:r>
              <a:rPr dirty="0" sz="1600" spc="411">
                <a:solidFill>
                  <a:srgbClr val="92b0d9"/>
                </a:solidFill>
                <a:latin typeface="UEVULO+ClearSans-Thin"/>
                <a:cs typeface="UEVULO+ClearSans-Thin"/>
              </a:rPr>
              <a:t> </a:t>
            </a:r>
            <a:r>
              <a:rPr dirty="0" sz="1600">
                <a:solidFill>
                  <a:srgbClr val="92b0d9"/>
                </a:solidFill>
                <a:latin typeface="UEVULO+ClearSans-Thin"/>
                <a:cs typeface="UEVULO+ClearSans-Thin"/>
              </a:rPr>
              <a:t>БЕЗОПАСНОСТЬ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45764" y="2382168"/>
            <a:ext cx="5514386" cy="1875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5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НА</a:t>
            </a:r>
            <a:r>
              <a:rPr dirty="0" sz="3600" spc="16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 </a:t>
            </a:r>
            <a:r>
              <a:rPr dirty="0" sz="3600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МОТОТРАНСПОРТЕ</a:t>
            </a:r>
          </a:p>
          <a:p>
            <a:pPr marL="818356" marR="0">
              <a:lnSpc>
                <a:spcPts val="3751"/>
              </a:lnSpc>
              <a:spcBef>
                <a:spcPts val="1814"/>
              </a:spcBef>
              <a:spcAft>
                <a:spcPts val="0"/>
              </a:spcAft>
            </a:pPr>
            <a:r>
              <a:rPr dirty="0" sz="3600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ПО</a:t>
            </a:r>
            <a:r>
              <a:rPr dirty="0" sz="3600" spc="17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 </a:t>
            </a:r>
            <a:r>
              <a:rPr dirty="0" sz="3600">
                <a:solidFill>
                  <a:srgbClr val="fe3d3d"/>
                </a:solidFill>
                <a:latin typeface="KTQCEK+ClearSans-Medium,Bold"/>
                <a:cs typeface="KTQCEK+ClearSans-Medium,Bold"/>
              </a:rPr>
              <a:t>ПРАВИЛАМ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39254" y="5331612"/>
            <a:ext cx="4742845" cy="6779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188"/>
              </a:lnSpc>
              <a:spcBef>
                <a:spcPts val="0"/>
              </a:spcBef>
              <a:spcAft>
                <a:spcPts val="0"/>
              </a:spcAft>
            </a:pPr>
            <a:r>
              <a:rPr dirty="0" sz="2100">
                <a:solidFill>
                  <a:srgbClr val="325ac7"/>
                </a:solidFill>
                <a:latin typeface="MUHDGP+ArialMT"/>
                <a:cs typeface="MUHDGP+ArialMT"/>
              </a:rPr>
              <a:t>НаучныйꢀцентрꢀБДДꢀМВДꢀРоссии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39254" y="5737076"/>
            <a:ext cx="1368052" cy="4519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92b0d9"/>
                </a:solidFill>
                <a:latin typeface="MUHDGP+ArialMT"/>
                <a:cs typeface="MUHDGP+ArialMT"/>
              </a:rPr>
              <a:t>Москва,ꢀ2025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10892" y="848965"/>
            <a:ext cx="6833332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Мототранспорт: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знай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разницу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8145" y="1761158"/>
            <a:ext cx="3498023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Спортивный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мотоинвентарь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55399" y="2035478"/>
            <a:ext cx="2188108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дляꢀпередвиженияꢀ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53110" y="2309798"/>
            <a:ext cx="3960807" cy="16783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07032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наꢀспециальноꢀоборудованныхꢀ</a:t>
            </a:r>
          </a:p>
          <a:p>
            <a:pPr marL="107267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площадкахꢀиꢀзакрытыхꢀтрассахꢀ-ꢀ</a:t>
            </a:r>
          </a:p>
          <a:p>
            <a:pPr marL="459773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внедорожныеꢀмотоциклыꢀ</a:t>
            </a:r>
          </a:p>
          <a:p>
            <a:pPr marL="25207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(кроссовыеꢀмотоциклы,ꢀпитбайки,ꢀ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эндуро,ꢀмотарды,ꢀтриальныеꢀиꢀдр.)ꢀ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33260" y="3981701"/>
            <a:ext cx="5928717" cy="15495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001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МОТОТЕХНИКА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46000" y="5063577"/>
            <a:ext cx="361815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Мототранспортные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средства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268" y="5337897"/>
            <a:ext cx="3730720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57237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для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передвижения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по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дорогам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общего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800" b="1">
                <a:solidFill>
                  <a:srgbClr val="000000"/>
                </a:solidFill>
                <a:latin typeface="UWTJPF+PTAstraSerif-BoldItalic"/>
                <a:cs typeface="UWTJPF+PTAstraSerif-BoldItalic"/>
              </a:rPr>
              <a:t>пользования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</a:t>
            </a:r>
          </a:p>
          <a:p>
            <a:pPr marL="539929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(мотоциклы,ꢀмопеды)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19828" y="6498288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37607" y="898184"/>
            <a:ext cx="6374144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Спортивный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мотоинвентарь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69843" y="1825860"/>
            <a:ext cx="1441152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Питбайк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850047" y="2057836"/>
            <a:ext cx="3268439" cy="14229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6278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малогабаритный,ꢀ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дляꢀобученияꢀмотоспорту,</a:t>
            </a:r>
          </a:p>
          <a:p>
            <a:pPr marL="103621" marR="0">
              <a:lnSpc>
                <a:spcPts val="20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дляꢀмини-соревнованийꢀ</a:t>
            </a:r>
          </a:p>
          <a:p>
            <a:pPr marL="142800" marR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наꢀспециальныхꢀтреках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9476" y="3359598"/>
            <a:ext cx="2819954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Кроссовый</a:t>
            </a:r>
            <a:r>
              <a:rPr dirty="0" sz="20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20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мотоцикл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67383" y="3604941"/>
            <a:ext cx="2678906" cy="14229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4224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среднегабаритный,ꢀ</a:t>
            </a:r>
          </a:p>
          <a:p>
            <a:pPr marL="148518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дляꢀсоревнованийꢀ</a:t>
            </a:r>
          </a:p>
          <a:p>
            <a:pPr marL="0" marR="0">
              <a:lnSpc>
                <a:spcPts val="204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наꢀзакрытыхꢀтрассахꢀ</a:t>
            </a:r>
          </a:p>
          <a:p>
            <a:pPr marL="211931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сꢀпрепятствиями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33056" y="4838612"/>
            <a:ext cx="1180083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Эндуро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11612" y="5236500"/>
            <a:ext cx="3117397" cy="1163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6786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крупногабаритный,ꢀ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дляꢀдлительныхꢀпоездокꢀ</a:t>
            </a:r>
          </a:p>
          <a:p>
            <a:pPr marL="146099" marR="0">
              <a:lnSpc>
                <a:spcPts val="20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поꢀсложномуꢀрельефу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54220" y="5323142"/>
            <a:ext cx="4780962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Внедорожныеꢀмотоциклыꢀразличаются:ꢀ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поꢀразмеру,ꢀназначениюꢀиꢀтехническимꢀ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характеристикам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17733" y="712991"/>
            <a:ext cx="10615993" cy="13306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15591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Мототранспортные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средства</a:t>
            </a:r>
          </a:p>
          <a:p>
            <a:pPr marL="0" marR="0">
              <a:lnSpc>
                <a:spcPts val="2917"/>
              </a:lnSpc>
              <a:spcBef>
                <a:spcPts val="492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для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передвижения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дорогам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общего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пользования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00707" y="1829611"/>
            <a:ext cx="2863806" cy="16623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Мопеды,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скутеры</a:t>
            </a:r>
          </a:p>
          <a:p>
            <a:pPr marL="9575" marR="0">
              <a:lnSpc>
                <a:spcPts val="1875"/>
              </a:lnSpc>
              <a:spcBef>
                <a:spcPts val="297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объемꢀДВСꢀ≤ꢀ50ꢀсм</a:t>
            </a:r>
            <a:r>
              <a:rPr dirty="0" sz="1800" baseline="29999">
                <a:solidFill>
                  <a:srgbClr val="000000"/>
                </a:solidFill>
                <a:latin typeface="RAUATI+PTAstraSerif-Regular"/>
                <a:cs typeface="RAUATI+PTAstraSerif-Regular"/>
              </a:rPr>
              <a:t>3</a:t>
            </a:r>
          </a:p>
          <a:p>
            <a:pPr marL="9575" marR="0">
              <a:lnSpc>
                <a:spcPts val="18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мощностьꢀ</a:t>
            </a:r>
          </a:p>
          <a:p>
            <a:pPr marL="9575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электродвигателяꢀ≤ꢀ4ꢀкВт</a:t>
            </a:r>
          </a:p>
          <a:p>
            <a:pPr marL="9575" marR="0">
              <a:lnSpc>
                <a:spcPts val="18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скоростьꢀ≤ꢀ50ꢀкм/чꢀ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33228" y="2080323"/>
            <a:ext cx="1277639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Категория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50782" y="2250547"/>
            <a:ext cx="1241474" cy="12913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67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2d3134"/>
                </a:solidFill>
                <a:latin typeface="FEPFBK+Arial-Black"/>
                <a:cs typeface="FEPFBK+Arial-Black"/>
              </a:rPr>
              <a:t>М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05338" y="2669700"/>
            <a:ext cx="112887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68467" y="3133490"/>
            <a:ext cx="5002663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Не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требуется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регистрация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в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Госавтоинспекции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80660" y="3536321"/>
            <a:ext cx="3117726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Легкие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мотоциклы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21609" y="3765462"/>
            <a:ext cx="1609824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Подкатегория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223080" y="3877207"/>
            <a:ext cx="2409720" cy="10508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объемꢀДВСꢀ≤ꢀ125ꢀсм</a:t>
            </a:r>
            <a:r>
              <a:rPr dirty="0" sz="1800" baseline="29999">
                <a:solidFill>
                  <a:srgbClr val="000000"/>
                </a:solidFill>
                <a:latin typeface="RAUATI+PTAstraSerif-Regular"/>
                <a:cs typeface="RAUATI+PTAstraSerif-Regular"/>
              </a:rPr>
              <a:t>3</a:t>
            </a:r>
          </a:p>
          <a:p>
            <a:pPr marL="0" marR="0">
              <a:lnSpc>
                <a:spcPts val="18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мощностьꢀ≤ꢀ11ꢀкВт</a:t>
            </a:r>
          </a:p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скоростьꢀ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˃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ꢀ50ꢀкм/чꢀ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011929" y="3946478"/>
            <a:ext cx="1495970" cy="12913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67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2d3134"/>
                </a:solidFill>
                <a:latin typeface="FEPFBK+Arial-Black"/>
                <a:cs typeface="FEPFBK+Arial-Black"/>
              </a:rPr>
              <a:t>А1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975102" y="4395401"/>
            <a:ext cx="1128874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575851" y="4761973"/>
            <a:ext cx="4687497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Требуется</a:t>
            </a:r>
            <a:r>
              <a:rPr dirty="0" sz="1600" spc="-82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регистрация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в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Госавтоинспекции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290525" y="5140205"/>
            <a:ext cx="2446232" cy="14537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0296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Мотоциклы</a:t>
            </a:r>
          </a:p>
          <a:p>
            <a:pPr marL="0" marR="0">
              <a:lnSpc>
                <a:spcPts val="1875"/>
              </a:lnSpc>
              <a:spcBef>
                <a:spcPts val="446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объемꢀДВСꢀ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˃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ꢀ125ꢀсм</a:t>
            </a:r>
            <a:r>
              <a:rPr dirty="0" sz="1800" baseline="29999">
                <a:solidFill>
                  <a:srgbClr val="000000"/>
                </a:solidFill>
                <a:latin typeface="RAUATI+PTAstraSerif-Regular"/>
                <a:cs typeface="RAUATI+PTAstraSerif-Regular"/>
              </a:rPr>
              <a:t>3</a:t>
            </a:r>
          </a:p>
          <a:p>
            <a:pPr marL="0" marR="0">
              <a:lnSpc>
                <a:spcPts val="18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мощностьꢀ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˃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ꢀ11ꢀкВт</a:t>
            </a:r>
          </a:p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скоростьꢀ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˃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ꢀ50ꢀкм/чꢀ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833228" y="5238984"/>
            <a:ext cx="1277639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Категория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101392" y="5431810"/>
            <a:ext cx="1157138" cy="12913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67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2d3134"/>
                </a:solidFill>
                <a:latin typeface="FEPFBK+Arial-Black"/>
                <a:cs typeface="FEPFBK+Arial-Black"/>
              </a:rPr>
              <a:t>А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39677" y="5537411"/>
            <a:ext cx="1656816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Управлениеꢀ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2835259" y="5537411"/>
            <a:ext cx="2540130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мототранспортнымиꢀ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39677" y="5783537"/>
            <a:ext cx="4594791" cy="8595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средствамиꢀ</a:t>
            </a:r>
            <a:r>
              <a:rPr dirty="0" sz="1900" spc="527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разрешеноꢀ</a:t>
            </a:r>
            <a:r>
              <a:rPr dirty="0" sz="1900" spc="586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толькоꢀ</a:t>
            </a:r>
            <a:r>
              <a:rPr dirty="0" sz="1900" spc="453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приꢀ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наличииꢀводительскогоꢀудостоверения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919598" y="5913641"/>
            <a:ext cx="112887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18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550443" y="6310742"/>
            <a:ext cx="4687497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Требуется</a:t>
            </a:r>
            <a:r>
              <a:rPr dirty="0" sz="1600" spc="-82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регистрация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в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6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Госавтоинспекции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29395" y="877525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63939" y="1783085"/>
            <a:ext cx="5817512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Административная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ответственность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34831" y="2148845"/>
            <a:ext cx="3381077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несовершеннолетних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730106" y="2875828"/>
            <a:ext cx="6505786" cy="950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Еслиꢀ</a:t>
            </a:r>
            <a:r>
              <a:rPr dirty="0" sz="2000" spc="-12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управлятьꢀ</a:t>
            </a:r>
            <a:r>
              <a:rPr dirty="0" sz="2000" spc="-13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мототранспортнымꢀ</a:t>
            </a:r>
            <a:r>
              <a:rPr dirty="0" sz="2000" spc="-18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средствомꢀ</a:t>
            </a:r>
            <a:r>
              <a:rPr dirty="0" sz="2000" spc="-20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безꢀ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водительскогоꢀудостоверенияꢀ…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67764" y="3788068"/>
            <a:ext cx="4360796" cy="912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8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5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000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–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15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000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spc="-14" b="1">
                <a:solidFill>
                  <a:srgbClr val="ff0000"/>
                </a:solidFill>
                <a:latin typeface="IESVJP+Lato-Bold"/>
                <a:cs typeface="IESVJP+Lato-Bold"/>
              </a:rPr>
              <a:t>рублей</a:t>
            </a:r>
            <a:r>
              <a:rPr dirty="0" sz="2800">
                <a:solidFill>
                  <a:srgbClr val="ff0000"/>
                </a:solidFill>
                <a:latin typeface="MUHDGP+ArialMT"/>
                <a:cs typeface="MUHDGP+ArialMT"/>
              </a:rPr>
              <a:t>ꢀ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520513" y="4327856"/>
            <a:ext cx="2202954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ч.ꢀ1ꢀст.ꢀ12.7ꢀКоАПꢀРФ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69066" y="4968045"/>
            <a:ext cx="6073677" cy="1850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spc="11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Доꢀ16ꢀлетꢀзаꢀнарушенияꢀПравилꢀдорожногоꢀ</a:t>
            </a:r>
          </a:p>
          <a:p>
            <a:pPr marL="0" marR="0">
              <a:lnSpc>
                <a:spcPts val="2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движенияꢀ</a:t>
            </a:r>
            <a:r>
              <a:rPr dirty="0" sz="2200" spc="124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Российскойꢀ</a:t>
            </a:r>
            <a:r>
              <a:rPr dirty="0" sz="2200" spc="115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Федерацииꢀ</a:t>
            </a:r>
            <a:r>
              <a:rPr dirty="0" sz="2200" spc="123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приꢀ</a:t>
            </a:r>
          </a:p>
          <a:p>
            <a:pPr marL="0" marR="0">
              <a:lnSpc>
                <a:spcPts val="22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управленииꢀ</a:t>
            </a:r>
            <a:r>
              <a:rPr dirty="0" sz="2200" spc="299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мототехникойꢀ</a:t>
            </a:r>
            <a:r>
              <a:rPr dirty="0" sz="2200" spc="280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отвечаютꢀ</a:t>
            </a:r>
          </a:p>
          <a:p>
            <a:pPr marL="0" marR="0">
              <a:lnSpc>
                <a:spcPts val="2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родителиꢀ</a:t>
            </a:r>
            <a:r>
              <a:rPr dirty="0" sz="2200" spc="302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(законныеꢀ</a:t>
            </a:r>
            <a:r>
              <a:rPr dirty="0" sz="2200" spc="298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представители)ꢀ</a:t>
            </a:r>
          </a:p>
          <a:p>
            <a:pPr marL="0" marR="0">
              <a:lnSpc>
                <a:spcPts val="22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несовершеннолетних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94303" y="5599763"/>
            <a:ext cx="4436798" cy="902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Административнаяꢀꢀответственностьꢀ</a:t>
            </a:r>
          </a:p>
          <a:p>
            <a:pPr marL="0" marR="0">
              <a:lnSpc>
                <a:spcPts val="1979"/>
              </a:lnSpc>
              <a:spcBef>
                <a:spcPts val="30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наступаетꢀꢀꢀс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752825" y="5800459"/>
            <a:ext cx="1833082" cy="10976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3457" y="907278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84214" y="1892560"/>
            <a:ext cx="6180019" cy="15063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13606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Меры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административной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ответственности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несовершеннолетних,</a:t>
            </a:r>
          </a:p>
          <a:p>
            <a:pPr marL="486047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в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том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числе</a:t>
            </a:r>
            <a:r>
              <a:rPr dirty="0" sz="2400" spc="-68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в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возрасте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до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51263" y="3281656"/>
            <a:ext cx="5230986" cy="12536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отстранениеꢀотꢀуправленияꢀмототехникой</a:t>
            </a:r>
          </a:p>
          <a:p>
            <a:pPr marL="34715" marR="0">
              <a:lnSpc>
                <a:spcPts val="2083"/>
              </a:lnSpc>
              <a:spcBef>
                <a:spcPts val="270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задержаниеꢀмототранспортногоꢀсредства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68620" y="4415645"/>
            <a:ext cx="4482908" cy="904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доставлениеꢀнесовершеннолетнегоꢀ</a:t>
            </a:r>
          </a:p>
          <a:p>
            <a:pPr marL="0" marR="0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вꢀотделениеꢀорганаꢀвнутреннихꢀделꢀ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38143" y="5339613"/>
            <a:ext cx="5273745" cy="12802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Сꢀ16ꢀ</a:t>
            </a:r>
            <a:r>
              <a:rPr dirty="0" sz="2200" spc="-2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летꢀ</a:t>
            </a:r>
            <a:r>
              <a:rPr dirty="0" sz="2200" spc="-2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несовершеннолетнийꢀ</a:t>
            </a:r>
            <a:r>
              <a:rPr dirty="0" sz="2200" spc="-2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несетꢀ</a:t>
            </a:r>
          </a:p>
          <a:p>
            <a:pPr marL="0" marR="0">
              <a:lnSpc>
                <a:spcPts val="2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административнуюꢀ</a:t>
            </a:r>
            <a:r>
              <a:rPr dirty="0" sz="2200" spc="9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ответственностьꢀ</a:t>
            </a:r>
          </a:p>
          <a:p>
            <a:pPr marL="0" marR="0">
              <a:lnSpc>
                <a:spcPts val="2244"/>
              </a:lnSpc>
              <a:spcBef>
                <a:spcPts val="50"/>
              </a:spcBef>
              <a:spcAft>
                <a:spcPts val="0"/>
              </a:spcAft>
            </a:pPr>
            <a:r>
              <a:rPr dirty="0" sz="22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самостоятельно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43947" y="5561052"/>
            <a:ext cx="4436798" cy="902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Административнаяꢀꢀответственностьꢀ</a:t>
            </a:r>
          </a:p>
          <a:p>
            <a:pPr marL="0" marR="0">
              <a:lnSpc>
                <a:spcPts val="1979"/>
              </a:lnSpc>
              <a:spcBef>
                <a:spcPts val="30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наступаетꢀꢀꢀс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882763" y="5774437"/>
            <a:ext cx="1833082" cy="10976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49226" y="911331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96743" y="1986116"/>
            <a:ext cx="4434712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Уголовная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ответственность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445162" y="2351876"/>
            <a:ext cx="3381077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несовершеннолетних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85640" y="2986030"/>
            <a:ext cx="6517348" cy="1560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Еслиꢀ</a:t>
            </a:r>
            <a:r>
              <a:rPr dirty="0" sz="2000" spc="214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</a:t>
            </a:r>
            <a:r>
              <a:rPr dirty="0" sz="2000" spc="213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результатеꢀ</a:t>
            </a:r>
            <a:r>
              <a:rPr dirty="0" sz="2000" spc="192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дорожно-транспортногоꢀ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происшествияꢀсꢀучастиемꢀмототехникиꢀпострадалиꢀ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илиꢀ</a:t>
            </a:r>
            <a:r>
              <a:rPr dirty="0" sz="2000" spc="152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погиблиꢀ</a:t>
            </a:r>
            <a:r>
              <a:rPr dirty="0" sz="2000" spc="148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другиеꢀ</a:t>
            </a:r>
            <a:r>
              <a:rPr dirty="0" sz="2000" spc="149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участникиꢀ</a:t>
            </a:r>
            <a:r>
              <a:rPr dirty="0" sz="2000" spc="153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дорожногоꢀ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движения,ꢀнаказаниеꢀможетꢀбытьꢀразным,ꢀвключая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594825" y="4331433"/>
            <a:ext cx="2302573" cy="58681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ff0000"/>
                </a:solidFill>
                <a:latin typeface="IESVJP+Lato-Bold"/>
                <a:cs typeface="IESVJP+Lato-Bold"/>
              </a:rPr>
              <a:t>лишение</a:t>
            </a:r>
            <a:r>
              <a:rPr dirty="0" sz="1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1800" b="1">
                <a:solidFill>
                  <a:srgbClr val="ff0000"/>
                </a:solidFill>
                <a:latin typeface="IESVJP+Lato-Bold"/>
                <a:cs typeface="IESVJP+Lato-Bold"/>
              </a:rPr>
              <a:t>свободы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221694" y="4676586"/>
            <a:ext cx="1544736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ст.ꢀ264ꢀУКꢀРФ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313055" y="5448738"/>
            <a:ext cx="6061017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Уголовнаяꢀ</a:t>
            </a:r>
            <a:r>
              <a:rPr dirty="0" sz="2200" spc="161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ответственностьꢀ</a:t>
            </a:r>
            <a:r>
              <a:rPr dirty="0" sz="2200" spc="187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виновникаꢀ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35775" y="5478148"/>
            <a:ext cx="3336172" cy="902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spc="-1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Уголовнаяꢀответственностьꢀ</a:t>
            </a:r>
          </a:p>
          <a:p>
            <a:pPr marL="0" marR="0">
              <a:lnSpc>
                <a:spcPts val="1979"/>
              </a:lnSpc>
              <a:spcBef>
                <a:spcPts val="30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наступаетꢀꢀꢀс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58983" y="5660542"/>
            <a:ext cx="1833081" cy="10976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16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34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313055" y="5733727"/>
            <a:ext cx="3404348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дорожно-транспортногоꢀ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812210" y="5733727"/>
            <a:ext cx="2186632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происшествияꢀ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313055" y="6018715"/>
            <a:ext cx="5950510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неꢀзависитꢀотꢀполученныхꢀимꢀповреждений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69903" y="860541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37739" y="1803423"/>
            <a:ext cx="4692536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Гражданско-правовая</a:t>
            </a:r>
            <a:r>
              <a:rPr dirty="0" sz="18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ответственность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06318" y="5282696"/>
            <a:ext cx="6602684" cy="15686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Владелецꢀ</a:t>
            </a:r>
            <a:r>
              <a:rPr dirty="0" sz="1800" spc="75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мототехникиꢀ</a:t>
            </a:r>
            <a:r>
              <a:rPr dirty="0" sz="1800" spc="65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(какꢀ</a:t>
            </a:r>
            <a:r>
              <a:rPr dirty="0" sz="1800" spc="72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источникаꢀ</a:t>
            </a:r>
            <a:r>
              <a:rPr dirty="0" sz="1800" spc="65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повышеннойꢀ</a:t>
            </a:r>
          </a:p>
          <a:p>
            <a:pPr marL="0" marR="0">
              <a:lnSpc>
                <a:spcPts val="1875"/>
              </a:lnSpc>
              <a:spcBef>
                <a:spcPts val="18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опасности)ꢀ</a:t>
            </a:r>
            <a:r>
              <a:rPr dirty="0" sz="1800" spc="32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обязанꢀ</a:t>
            </a:r>
            <a:r>
              <a:rPr dirty="0" sz="1800" spc="27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возместитьꢀ</a:t>
            </a:r>
            <a:r>
              <a:rPr dirty="0" sz="1800" spc="33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пострадавшемуꢀ</a:t>
            </a:r>
            <a:r>
              <a:rPr dirty="0" sz="1800" spc="33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</a:t>
            </a:r>
            <a:r>
              <a:rPr dirty="0" sz="1800" spc="32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</a:t>
            </a:r>
          </a:p>
          <a:p>
            <a:pPr marL="0" marR="0">
              <a:lnSpc>
                <a:spcPts val="1875"/>
              </a:lnSpc>
              <a:spcBef>
                <a:spcPts val="68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причиненныйꢀ</a:t>
            </a:r>
            <a:r>
              <a:rPr dirty="0" sz="1800" spc="-24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ущербꢀ</a:t>
            </a:r>
            <a:r>
              <a:rPr dirty="0" sz="1800" spc="-24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(лечение,ꢀ</a:t>
            </a:r>
            <a:r>
              <a:rPr dirty="0" sz="1800" spc="-28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моральныйꢀ</a:t>
            </a:r>
            <a:r>
              <a:rPr dirty="0" sz="1800" spc="-23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вред,ꢀ</a:t>
            </a:r>
            <a:r>
              <a:rPr dirty="0" sz="1800" spc="-26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расходыꢀ</a:t>
            </a:r>
          </a:p>
          <a:p>
            <a:pPr marL="0" marR="0">
              <a:lnSpc>
                <a:spcPts val="1875"/>
              </a:lnSpc>
              <a:spcBef>
                <a:spcPts val="18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</a:t>
            </a:r>
            <a:r>
              <a:rPr dirty="0" sz="1800" spc="37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реабилитациюꢀ</a:t>
            </a:r>
            <a:r>
              <a:rPr dirty="0" sz="1800" spc="38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иꢀ</a:t>
            </a:r>
            <a:r>
              <a:rPr dirty="0" sz="1800" spc="37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лекарства)ꢀ</a:t>
            </a:r>
            <a:r>
              <a:rPr dirty="0" sz="1800" spc="34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дажеꢀ</a:t>
            </a:r>
            <a:r>
              <a:rPr dirty="0" sz="1800" spc="35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приꢀ</a:t>
            </a:r>
            <a:r>
              <a:rPr dirty="0" sz="1800" spc="37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отсутствииꢀ</a:t>
            </a:r>
          </a:p>
          <a:p>
            <a:pPr marL="0" marR="0">
              <a:lnSpc>
                <a:spcPts val="1875"/>
              </a:lnSpc>
              <a:spcBef>
                <a:spcPts val="68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установленнойꢀвиныꢀводителя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98372" y="996048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430" y="1824458"/>
            <a:ext cx="3746155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ff0000"/>
                </a:solidFill>
                <a:latin typeface="VCJESA+PTAstraSerif-Bold"/>
                <a:cs typeface="VCJESA+PTAstraSerif-Bold"/>
              </a:rPr>
              <a:t>НАРУШЕНИЕ</a:t>
            </a:r>
            <a:r>
              <a:rPr dirty="0" sz="2200" b="1">
                <a:solidFill>
                  <a:srgbClr val="ff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ff0000"/>
                </a:solidFill>
                <a:latin typeface="VCJESA+PTAstraSerif-Bold"/>
                <a:cs typeface="VCJESA+PTAstraSerif-Bold"/>
              </a:rPr>
              <a:t>ЗАКОНА!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12968" y="1841721"/>
            <a:ext cx="6679404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Юридическая</a:t>
            </a:r>
            <a:r>
              <a:rPr dirty="0" sz="2400" spc="12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ответственность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родителей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313441" y="2207481"/>
            <a:ext cx="4370637" cy="774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(законных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представителей)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36279" y="2790024"/>
            <a:ext cx="1514326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Взрослыйꢀ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715264" y="2790024"/>
            <a:ext cx="5530354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передаетꢀ</a:t>
            </a:r>
            <a:r>
              <a:rPr dirty="0" sz="2000" spc="297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управлениеꢀ</a:t>
            </a:r>
            <a:r>
              <a:rPr dirty="0" sz="2000" spc="299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мототехникойꢀ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36279" y="3094824"/>
            <a:ext cx="7289721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несовершеннолетнемуꢀбезꢀводительскогоꢀудостоверенияꢀꢀꢀ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15019" y="3533758"/>
            <a:ext cx="3036033" cy="912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8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30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000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spc="-13" b="1">
                <a:solidFill>
                  <a:srgbClr val="ff0000"/>
                </a:solidFill>
                <a:latin typeface="IESVJP+Lato-Bold"/>
                <a:cs typeface="IESVJP+Lato-Bold"/>
              </a:rPr>
              <a:t>рублей</a:t>
            </a:r>
            <a:r>
              <a:rPr dirty="0" sz="2800">
                <a:solidFill>
                  <a:srgbClr val="ff0000"/>
                </a:solidFill>
                <a:latin typeface="MUHDGP+ArialMT"/>
                <a:cs typeface="MUHDGP+ArialMT"/>
              </a:rPr>
              <a:t>ꢀ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627325" y="4044840"/>
            <a:ext cx="2202954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ч.ꢀ3ꢀст.ꢀ12.7ꢀКоАПꢀРФ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85534" y="4659033"/>
            <a:ext cx="7144965" cy="9504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Взрослыйꢀ</a:t>
            </a:r>
            <a:r>
              <a:rPr dirty="0" sz="2000" spc="33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пренебрегаетꢀ</a:t>
            </a:r>
            <a:r>
              <a:rPr dirty="0" sz="2000" spc="33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контролемꢀ</a:t>
            </a:r>
            <a:r>
              <a:rPr dirty="0" sz="2000" spc="22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заꢀ</a:t>
            </a:r>
            <a:r>
              <a:rPr dirty="0" sz="2000" spc="31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безопасностьюꢀ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ребенкаꢀприꢀиспользованииꢀмототехники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380721" y="5387789"/>
            <a:ext cx="3839555" cy="912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8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500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-</a:t>
            </a:r>
            <a:r>
              <a:rPr dirty="0" sz="2800" spc="68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2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000</a:t>
            </a:r>
            <a:r>
              <a:rPr dirty="0" sz="2800" b="1">
                <a:solidFill>
                  <a:srgbClr val="ff0000"/>
                </a:solidFill>
                <a:latin typeface="IESVJP+Lato-Bold"/>
                <a:cs typeface="IESVJP+Lato-Bold"/>
              </a:rPr>
              <a:t> </a:t>
            </a:r>
            <a:r>
              <a:rPr dirty="0" sz="2800" spc="-14" b="1">
                <a:solidFill>
                  <a:srgbClr val="ff0000"/>
                </a:solidFill>
                <a:latin typeface="IESVJP+Lato-Bold"/>
                <a:cs typeface="IESVJP+Lato-Bold"/>
              </a:rPr>
              <a:t>рублей</a:t>
            </a:r>
            <a:r>
              <a:rPr dirty="0" sz="2800">
                <a:solidFill>
                  <a:srgbClr val="ff0000"/>
                </a:solidFill>
                <a:latin typeface="MUHDGP+ArialMT"/>
                <a:cs typeface="MUHDGP+ArialMT"/>
              </a:rPr>
              <a:t>ꢀ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627325" y="5898527"/>
            <a:ext cx="2202954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ч.ꢀ1ꢀст.ꢀ5.35ꢀКоАПꢀРФ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39682" y="996836"/>
            <a:ext cx="8112958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наступает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ответственность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93078" y="2004480"/>
            <a:ext cx="2849472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Чтоꢀдвижетꢀвзрослыми?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25395" y="2392865"/>
            <a:ext cx="5992685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Желаниеꢀпорадоватьꢀподростка,ꢀисполнитьꢀегоꢀмечту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Сюрпризꢀнаꢀденьꢀрождения</a:t>
            </a:r>
          </a:p>
          <a:p>
            <a:pPr marL="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Знакꢀдоверия,ꢀпризнаниеꢀвзросленияꢀ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530489" y="3433980"/>
            <a:ext cx="4243586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Чтоꢀвзрослыеꢀмогутꢀнеꢀосознавать?ꢀ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25395" y="3839022"/>
            <a:ext cx="4935991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Реальныеꢀрискиꢀприобретенияꢀмототехники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Необходимостьꢀконтроляꢀееꢀиспользования</a:t>
            </a:r>
          </a:p>
          <a:p>
            <a:pPr marL="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Возможныеꢀнегативныеꢀпоследствия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493079" y="4871711"/>
            <a:ext cx="4737604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ЧтоꢀродителиꢀчувствуютꢀвꢀслучаеꢀДТП?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704042" y="5273237"/>
            <a:ext cx="5161042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Шокꢀиꢀстрахꢀприꢀполученииꢀсообщения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Чувствоꢀвины:ꢀ«Этоꢀяꢀкупил…ꢀяꢀразрешил…»</a:t>
            </a:r>
          </a:p>
          <a:p>
            <a:pPr marL="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Осознаниеꢀпричастностиꢀкꢀслучившемуся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89525" y="5645490"/>
            <a:ext cx="4430077" cy="8595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Покупкаꢀ</a:t>
            </a:r>
            <a:r>
              <a:rPr dirty="0" sz="1900" spc="529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мототехникиꢀ</a:t>
            </a:r>
            <a:r>
              <a:rPr dirty="0" sz="1900" spc="458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BFMVGJ+SymbolMT"/>
                <a:cs typeface="BFMVGJ+SymbolMT"/>
              </a:rPr>
              <a:t>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ꢀ</a:t>
            </a:r>
            <a:r>
              <a:rPr dirty="0" sz="1900" spc="58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большаяꢀ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ответственностьꢀдляꢀродителей!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201607" y="971268"/>
            <a:ext cx="3828713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Опасные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иллюзии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14739" y="2036996"/>
            <a:ext cx="4810771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Мифꢀ1ꢀ-ꢀ«Соꢀмнойꢀничегоꢀнеꢀслучится!»ꢀ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2989" y="2459051"/>
            <a:ext cx="6099146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Реальность:ꢀ</a:t>
            </a:r>
            <a:r>
              <a:rPr dirty="0" sz="1800" spc="55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уꢀ</a:t>
            </a:r>
            <a:r>
              <a:rPr dirty="0" sz="1800" spc="53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подростковꢀ</a:t>
            </a:r>
            <a:r>
              <a:rPr dirty="0" sz="1800" spc="44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частоꢀ</a:t>
            </a:r>
            <a:r>
              <a:rPr dirty="0" sz="1800" spc="51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нетꢀ</a:t>
            </a:r>
            <a:r>
              <a:rPr dirty="0" sz="1800" spc="53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опытаꢀ</a:t>
            </a:r>
            <a:r>
              <a:rPr dirty="0" sz="1800" spc="54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дляꢀ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быстройꢀоценкиꢀдорожнойꢀситуации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42170" y="3285667"/>
            <a:ext cx="6794969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Мифꢀ2ꢀ-ꢀ«Яꢀжеꢀещеꢀребенок,ꢀмнеꢀзаꢀэтоꢀничегоꢀнеꢀбудет!»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12989" y="3708939"/>
            <a:ext cx="6143720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Реальность:ꢀ</a:t>
            </a:r>
            <a:r>
              <a:rPr dirty="0" sz="1800" spc="66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ответственностьꢀ</a:t>
            </a:r>
            <a:r>
              <a:rPr dirty="0" sz="1800" spc="6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заꢀ</a:t>
            </a:r>
            <a:r>
              <a:rPr dirty="0" sz="1800" spc="64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нарушенияꢀ</a:t>
            </a:r>
            <a:r>
              <a:rPr dirty="0" sz="1800" spc="62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ПДДꢀ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наступаетꢀ</a:t>
            </a:r>
            <a:r>
              <a:rPr dirty="0" sz="1800" spc="-2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сꢀ</a:t>
            </a:r>
            <a:r>
              <a:rPr dirty="0" sz="1800" spc="-18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16ꢀ</a:t>
            </a:r>
            <a:r>
              <a:rPr dirty="0" sz="1800" spc="-19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лет,ꢀ</a:t>
            </a:r>
            <a:r>
              <a:rPr dirty="0" sz="1800" spc="-32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доꢀ</a:t>
            </a:r>
            <a:r>
              <a:rPr dirty="0" sz="1800" spc="-19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16ꢀ</a:t>
            </a:r>
            <a:r>
              <a:rPr dirty="0" sz="1800" spc="-19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летꢀ</a:t>
            </a:r>
            <a:r>
              <a:rPr dirty="0" sz="1800" spc="-18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ответственностьꢀ</a:t>
            </a:r>
            <a:r>
              <a:rPr dirty="0" sz="1800" spc="-17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несутꢀ</a:t>
            </a:r>
          </a:p>
          <a:p>
            <a:pPr marL="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родители/законныеꢀпредставители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42171" y="4830161"/>
            <a:ext cx="6648498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>
                <a:solidFill>
                  <a:srgbClr val="c00000"/>
                </a:solidFill>
                <a:latin typeface="RAUATI+PTAstraSerif-Regular"/>
                <a:cs typeface="RAUATI+PTAstraSerif-Regular"/>
              </a:rPr>
              <a:t>Мифꢀ3ꢀ-ꢀ«Праваꢀнеꢀнужны,ꢀеслиꢀнеꢀвыезжатьꢀнаꢀдорогу»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86469" y="5260584"/>
            <a:ext cx="6162156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spc="1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Реальность:ꢀотсутствиеꢀсоответствующейꢀподготовкиꢀ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иꢀ</a:t>
            </a:r>
            <a:r>
              <a:rPr dirty="0" sz="1800" spc="25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водительскогоꢀ</a:t>
            </a:r>
            <a:r>
              <a:rPr dirty="0" sz="1800" spc="7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удостоверенияꢀ</a:t>
            </a:r>
            <a:r>
              <a:rPr dirty="0" sz="1800" spc="1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можетꢀ</a:t>
            </a:r>
            <a:r>
              <a:rPr dirty="0" sz="1800" spc="19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привестиꢀ</a:t>
            </a:r>
            <a:r>
              <a:rPr dirty="0" sz="1800" spc="26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кꢀ</a:t>
            </a:r>
          </a:p>
          <a:p>
            <a:pPr marL="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трагическимꢀпоследствиям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504952" y="6512298"/>
            <a:ext cx="424358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ии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621958" y="920327"/>
            <a:ext cx="2706762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Содержание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9452" y="1987108"/>
            <a:ext cx="1388535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От</a:t>
            </a:r>
          </a:p>
          <a:p>
            <a:pPr marL="0" marR="0">
              <a:lnSpc>
                <a:spcPts val="1937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царапин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до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9446" y="2119073"/>
            <a:ext cx="1632191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История</a:t>
            </a:r>
          </a:p>
          <a:p>
            <a:pPr marL="0" marR="0">
              <a:lnSpc>
                <a:spcPts val="1937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покорения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дорог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19323" y="2119436"/>
            <a:ext cx="2681163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Мототранспорт:</a:t>
            </a:r>
          </a:p>
          <a:p>
            <a:pPr marL="0" marR="0">
              <a:lnSpc>
                <a:spcPts val="1937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знай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разницу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69452" y="2725486"/>
            <a:ext cx="2118680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инвалидности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663924" y="3629877"/>
            <a:ext cx="696683" cy="613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На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70797" y="3678472"/>
            <a:ext cx="2101942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Когда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адреналин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дороже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жизни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718572" y="3721670"/>
            <a:ext cx="2258652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Когда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наступает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ответственно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663924" y="3876003"/>
            <a:ext cx="2704374" cy="8595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мототранспорте</a:t>
            </a:r>
          </a:p>
          <a:p>
            <a:pPr marL="0" marR="0">
              <a:lnSpc>
                <a:spcPts val="1937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по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правилам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22674" y="5222796"/>
            <a:ext cx="1597434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Что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приводит</a:t>
            </a:r>
          </a:p>
          <a:p>
            <a:pPr marL="0" marR="0">
              <a:lnSpc>
                <a:spcPts val="1937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к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ДТП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20228" y="5265875"/>
            <a:ext cx="1482042" cy="1105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Защита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в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каждой</a:t>
            </a:r>
          </a:p>
          <a:p>
            <a:pPr marL="0" marR="0">
              <a:lnSpc>
                <a:spcPts val="19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детали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706424" y="5396247"/>
            <a:ext cx="1448271" cy="8595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Опасные</a:t>
            </a:r>
          </a:p>
          <a:p>
            <a:pPr marL="0" marR="0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dirty="0" sz="1900" b="1">
                <a:solidFill>
                  <a:srgbClr val="000000"/>
                </a:solidFill>
                <a:latin typeface="VDPRVF+SegoePrint-Bold"/>
                <a:cs typeface="VDPRVF+SegoePrint-Bold"/>
              </a:rPr>
              <a:t>иллюзии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248949" y="6491386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34355" y="3046566"/>
            <a:ext cx="9788502" cy="19369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25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 b="1">
                <a:solidFill>
                  <a:srgbClr val="c00000"/>
                </a:solidFill>
                <a:latin typeface="VDPRVF+SegoePrint-Bold"/>
                <a:cs typeface="VDPRVF+SegoePrint-Bold"/>
              </a:rPr>
              <a:t>Спасибо</a:t>
            </a:r>
            <a:r>
              <a:rPr dirty="0" sz="60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6000" b="1">
                <a:solidFill>
                  <a:srgbClr val="c00000"/>
                </a:solidFill>
                <a:latin typeface="VDPRVF+SegoePrint-Bold"/>
                <a:cs typeface="VDPRVF+SegoePrint-Bold"/>
              </a:rPr>
              <a:t>за</a:t>
            </a:r>
            <a:r>
              <a:rPr dirty="0" sz="60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6000" b="1">
                <a:solidFill>
                  <a:srgbClr val="c00000"/>
                </a:solidFill>
                <a:latin typeface="VDPRVF+SegoePrint-Bold"/>
                <a:cs typeface="VDPRVF+SegoePrint-Bold"/>
              </a:rPr>
              <a:t>внимание!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80230" y="6350373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33009" y="962680"/>
            <a:ext cx="5564610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История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покорения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дорог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31184" y="1904069"/>
            <a:ext cx="3267127" cy="14040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504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Вꢀ1885ꢀгодуꢀсозданꢀпервыйꢀ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мотоциклꢀDaimlerꢀReitwagenꢀ</a:t>
            </a:r>
          </a:p>
          <a:p>
            <a:pPr marL="25195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—ꢀосноваꢀдляꢀвсехꢀбудущихꢀ</a:t>
            </a:r>
          </a:p>
          <a:p>
            <a:pPr marL="809624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мотоциклов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42756" y="1920390"/>
            <a:ext cx="2208869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Вꢀ1897ꢀгодуꢀсоздан</a:t>
            </a:r>
          </a:p>
          <a:p>
            <a:pPr marL="521146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вꢀмиреꢀмопед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73359" y="2469030"/>
            <a:ext cx="1601539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«мотоциклет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90442" y="3890226"/>
            <a:ext cx="2059554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3073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Первыйꢀпитбайкꢀ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(1950–1960ꢀгоды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3358" y="4601202"/>
            <a:ext cx="2425861" cy="14040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Родоначальникꢀсовре</a:t>
            </a:r>
          </a:p>
          <a:p>
            <a:pPr marL="199181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скутеровꢀ-ꢀдвухкол</a:t>
            </a:r>
          </a:p>
          <a:p>
            <a:pPr marL="353528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аппаратꢀAuto‑Fau</a:t>
            </a:r>
          </a:p>
          <a:p>
            <a:pPr marL="1054707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(1902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ꢁ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.)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28821" y="5825071"/>
            <a:ext cx="3007831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98803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Первыйꢀпитбайк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кроссовогоꢀтрекаꢀ(1999</a:t>
            </a:r>
            <a:r>
              <a:rPr dirty="0" sz="1800">
                <a:solidFill>
                  <a:srgbClr val="000000"/>
                </a:solidFill>
                <a:latin typeface="MUHDGP+ArialMT"/>
                <a:cs typeface="MUHDGP+ArialMT"/>
              </a:rPr>
              <a:t>ꢁ</a:t>
            </a: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од)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31909" y="6516849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04177" y="943259"/>
            <a:ext cx="6686951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Когда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адреналин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дороже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жизни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178801" y="2053817"/>
            <a:ext cx="2034014" cy="6911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 spc="-12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Аварийность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0139" y="2341495"/>
            <a:ext cx="5069001" cy="27792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42913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spc="-21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Ежегодноꢀпроисходитꢀоколоꢀ2ꢀтысячꢀ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</a:t>
            </a:r>
            <a:r>
              <a:rPr dirty="0" sz="2000" spc="8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сꢀ</a:t>
            </a:r>
            <a:r>
              <a:rPr dirty="0" sz="2000" spc="7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участиемꢀ</a:t>
            </a:r>
            <a:r>
              <a:rPr dirty="0" sz="2000" spc="7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несовершеннолетнихꢀ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водителейꢀ</a:t>
            </a:r>
            <a:r>
              <a:rPr dirty="0" sz="2000" spc="-25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мототранспортаꢀ</a:t>
            </a:r>
            <a:r>
              <a:rPr dirty="0" sz="2000" spc="-24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доꢀ</a:t>
            </a:r>
            <a:r>
              <a:rPr dirty="0" sz="2000" spc="-20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16ꢀ</a:t>
            </a:r>
            <a:r>
              <a:rPr dirty="0" sz="2000" spc="-20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летꢀ</a:t>
            </a:r>
            <a:r>
              <a:rPr dirty="0" sz="2000" spc="-19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болееꢀ</a:t>
            </a:r>
            <a:r>
              <a:rPr dirty="0" sz="2000" spc="289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600ꢀ</a:t>
            </a:r>
            <a:r>
              <a:rPr dirty="0" sz="2000" spc="291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—ꢀ</a:t>
            </a:r>
            <a:r>
              <a:rPr dirty="0" sz="2000" spc="291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сꢀ</a:t>
            </a:r>
            <a:r>
              <a:rPr dirty="0" sz="2000" spc="291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участиемꢀ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несовершеннолетнихꢀ</a:t>
            </a:r>
            <a:r>
              <a:rPr dirty="0" sz="2000" spc="269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водителейꢀ</a:t>
            </a:r>
            <a:r>
              <a:rPr dirty="0" sz="2000" spc="260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питбайков,ꢀ</a:t>
            </a:r>
            <a:r>
              <a:rPr dirty="0" sz="2000" spc="58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последствияꢀ</a:t>
            </a:r>
            <a:r>
              <a:rPr dirty="0" sz="2000" spc="687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оказываютсяꢀ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трагическимиꢀ</a:t>
            </a:r>
            <a:r>
              <a:rPr dirty="0" sz="2000" spc="55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отꢀ</a:t>
            </a:r>
            <a:r>
              <a:rPr dirty="0" sz="2000" spc="50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тяжёлыхꢀ</a:t>
            </a:r>
            <a:r>
              <a:rPr dirty="0" sz="2000" spc="53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травмꢀ</a:t>
            </a:r>
            <a:r>
              <a:rPr dirty="0" sz="2000" spc="53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доꢀ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гибели.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54099" y="2378124"/>
            <a:ext cx="4683983" cy="10154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15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2150" spc="-17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150" spc="-12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участием</a:t>
            </a:r>
            <a:r>
              <a:rPr dirty="0" sz="215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150" spc="-12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детей-водителей</a:t>
            </a:r>
            <a:r>
              <a:rPr dirty="0" sz="215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150" spc="-13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</a:t>
            </a:r>
            <a:r>
              <a:rPr dirty="0" sz="215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150" spc="-11" b="1">
                <a:solidFill>
                  <a:srgbClr val="000000"/>
                </a:solidFill>
                <a:latin typeface="VCJESA+PTAstraSerif-Bold"/>
                <a:cs typeface="VCJESA+PTAstraSerif-Bold"/>
              </a:rPr>
              <a:t>16</a:t>
            </a:r>
          </a:p>
          <a:p>
            <a:pPr marL="1834302" marR="0">
              <a:lnSpc>
                <a:spcPts val="2217"/>
              </a:lnSpc>
              <a:spcBef>
                <a:spcPts val="386"/>
              </a:spcBef>
              <a:spcAft>
                <a:spcPts val="0"/>
              </a:spcAft>
            </a:pPr>
            <a:r>
              <a:rPr dirty="0" sz="2150" spc="-12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лет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72501" y="2886697"/>
            <a:ext cx="76192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10%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039100" y="3508996"/>
            <a:ext cx="76192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35%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99603" y="3547096"/>
            <a:ext cx="761925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55%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00139" y="4779895"/>
            <a:ext cx="5076334" cy="15600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42913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ꢀБольшаяꢀ</a:t>
            </a:r>
            <a:r>
              <a:rPr dirty="0" sz="2000" spc="-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частьꢀ</a:t>
            </a:r>
            <a:r>
              <a:rPr dirty="0" sz="2000" spc="-14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</a:t>
            </a:r>
            <a:r>
              <a:rPr dirty="0" sz="2000" spc="-13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происходитꢀ</a:t>
            </a:r>
            <a:r>
              <a:rPr dirty="0" sz="2000" spc="-29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городах,ꢀ</a:t>
            </a:r>
            <a:r>
              <a:rPr dirty="0" sz="2000" spc="15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однакоꢀ</a:t>
            </a:r>
            <a:r>
              <a:rPr dirty="0" sz="2000" spc="11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чащеꢀ</a:t>
            </a:r>
            <a:r>
              <a:rPr dirty="0" sz="2000" spc="25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детиꢀ</a:t>
            </a:r>
            <a:r>
              <a:rPr dirty="0" sz="2000" spc="26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гибнутꢀ</a:t>
            </a:r>
            <a:r>
              <a:rPr dirty="0" sz="2000" spc="273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сельскойꢀ</a:t>
            </a:r>
            <a:r>
              <a:rPr dirty="0" sz="2000" spc="65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местности,ꢀ</a:t>
            </a:r>
            <a:r>
              <a:rPr dirty="0" sz="2000" spc="72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гдеꢀ</a:t>
            </a:r>
            <a:r>
              <a:rPr dirty="0" sz="2000" spc="61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количествоꢀ</a:t>
            </a:r>
          </a:p>
          <a:p>
            <a:pPr marL="0" marR="0">
              <a:lnSpc>
                <a:spcPts val="2083"/>
              </a:lnSpc>
              <a:spcBef>
                <a:spcPts val="316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аварийꢀменьше.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163550" y="4892347"/>
            <a:ext cx="6549705" cy="4358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06"/>
              </a:lnSpc>
              <a:spcBef>
                <a:spcPts val="0"/>
              </a:spcBef>
              <a:spcAft>
                <a:spcPts val="0"/>
              </a:spcAft>
            </a:pPr>
            <a:r>
              <a:rPr dirty="0" sz="135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ДТПꢀꢀвꢀгородах</a:t>
            </a:r>
            <a:r>
              <a:rPr dirty="0" sz="1350" spc="121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ДТПꢀвꢀсельскойꢀместности</a:t>
            </a:r>
            <a:r>
              <a:rPr dirty="0" sz="1350" spc="142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ДТПꢀвнеꢀнаселенныхꢀпунктов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90842" y="6501765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25218" y="915260"/>
            <a:ext cx="4765653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Что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приводит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ДТП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8947" y="2117386"/>
            <a:ext cx="1808819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неправильныйꢀ</a:t>
            </a:r>
          </a:p>
          <a:p>
            <a:pPr marL="401637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выборꢀ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437794" y="2228280"/>
            <a:ext cx="1623194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2913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нарушениеꢀ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очередностиꢀ</a:t>
            </a:r>
          </a:p>
          <a:p>
            <a:pPr marL="229362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проездаꢀ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33933" y="2379572"/>
            <a:ext cx="2838551" cy="11405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1590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ОСНОВНЫЕ</a:t>
            </a:r>
          </a:p>
          <a:p>
            <a:pPr marL="0" marR="0">
              <a:lnSpc>
                <a:spcPts val="2500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ПРИЧИНЫ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4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ДТП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87017" y="2666026"/>
            <a:ext cx="1279177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скоростиꢀ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36208" y="4719896"/>
            <a:ext cx="969652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выездꢀ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47207" y="4721113"/>
            <a:ext cx="1804689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несоблюдениеꢀ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1366" y="4994216"/>
            <a:ext cx="2531231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5123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наꢀсторонуꢀдороги,ꢀ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предназначеннуюꢀдляꢀ</a:t>
            </a:r>
          </a:p>
          <a:p>
            <a:pPr marL="17853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встречногоꢀдвиженияꢀ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129400" y="4995433"/>
            <a:ext cx="2625105" cy="11297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75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безопаснойꢀдистанцииꢀ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междуꢀтранспортнымиꢀ</a:t>
            </a:r>
          </a:p>
          <a:p>
            <a:pPr marL="559320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средствами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483919" y="5068486"/>
            <a:ext cx="3819606" cy="16783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нарушениеꢀправилꢀрасположенияꢀ</a:t>
            </a:r>
          </a:p>
          <a:p>
            <a:pPr marL="462154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транспортногоꢀсредстваꢀ</a:t>
            </a:r>
          </a:p>
          <a:p>
            <a:pPr marL="329964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наꢀпроезжейꢀчастиꢀдороги,ꢀ</a:t>
            </a:r>
          </a:p>
          <a:p>
            <a:pPr marL="465863" marR="0">
              <a:lnSpc>
                <a:spcPts val="1875"/>
              </a:lnSpc>
              <a:spcBef>
                <a:spcPts val="28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несоблюдениеꢀбоковогоꢀ</a:t>
            </a:r>
          </a:p>
          <a:p>
            <a:pPr marL="1132166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интервала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02693" y="6534665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26201" y="876938"/>
            <a:ext cx="6426455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От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царапин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инвалидности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03735" y="1724794"/>
            <a:ext cx="4122992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Столкновение</a:t>
            </a:r>
            <a:r>
              <a:rPr dirty="0" sz="20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0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мототранспорта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40506" y="1735625"/>
            <a:ext cx="1352227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Падение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18739" y="2871690"/>
            <a:ext cx="1866782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автомобилем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267609" y="2881409"/>
            <a:ext cx="3248111" cy="13209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32073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пешеходом</a:t>
            </a:r>
          </a:p>
          <a:p>
            <a:pPr marL="0" marR="0">
              <a:lnSpc>
                <a:spcPts val="1615"/>
              </a:lnSpc>
              <a:spcBef>
                <a:spcPts val="0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закрытыеꢀиꢀоткрытыеꢀпереломыꢀ</a:t>
            </a:r>
          </a:p>
          <a:p>
            <a:pPr marL="171450" marR="0">
              <a:lnSpc>
                <a:spcPts val="1530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костейꢀголени</a:t>
            </a:r>
          </a:p>
          <a:p>
            <a:pPr marL="0" marR="0">
              <a:lnSpc>
                <a:spcPts val="1529"/>
              </a:lnSpc>
              <a:spcBef>
                <a:spcPts val="50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ушибленно-рваныеꢀраныꢀбедраꢀ</a:t>
            </a:r>
          </a:p>
          <a:p>
            <a:pPr marL="171450" marR="0">
              <a:lnSpc>
                <a:spcPts val="1530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иꢀголени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12735" y="2892875"/>
            <a:ext cx="2995884" cy="259662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7887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движущегося</a:t>
            </a:r>
          </a:p>
          <a:p>
            <a:pPr marL="331522" marR="0">
              <a:lnSpc>
                <a:spcPts val="16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мототранспорта</a:t>
            </a:r>
          </a:p>
          <a:p>
            <a:pPr marL="0" marR="0">
              <a:lnSpc>
                <a:spcPts val="1615"/>
              </a:lnSpc>
              <a:spcBef>
                <a:spcPts val="392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тяжелаяꢀчерепно-мозговаяꢀ</a:t>
            </a:r>
          </a:p>
          <a:p>
            <a:pPr marL="171450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травма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травмыꢀпозвоночника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разрывыꢀвнутреннихꢀорганов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кровоизлияния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ушибленно-рваныеꢀраны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переломыꢀпредплечья,ꢀголени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вывихи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56645" y="2930832"/>
            <a:ext cx="2113903" cy="7868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с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неподвижными</a:t>
            </a:r>
          </a:p>
          <a:p>
            <a:pPr marL="258756" marR="0">
              <a:lnSpc>
                <a:spcPts val="16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70c0"/>
                </a:solidFill>
                <a:latin typeface="VCJESA+PTAstraSerif-Bold"/>
                <a:cs typeface="VCJESA+PTAstraSerif-Bold"/>
              </a:rPr>
              <a:t>предметами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7052" y="3221832"/>
            <a:ext cx="4198927" cy="3004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15"/>
              </a:lnSpc>
              <a:spcBef>
                <a:spcPts val="0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переломыꢀкостейꢀчерепа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поврежденияꢀголовногоꢀ</a:t>
            </a:r>
          </a:p>
          <a:p>
            <a:pPr marL="180975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мозга</a:t>
            </a:r>
          </a:p>
          <a:p>
            <a:pPr marL="0" marR="0">
              <a:lnSpc>
                <a:spcPts val="1615"/>
              </a:lnSpc>
              <a:spcBef>
                <a:spcPts val="99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разрывыꢀвнутреннихꢀорганов</a:t>
            </a:r>
            <a:r>
              <a:rPr dirty="0" sz="1500" spc="11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ссадиныꢀ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травматическиеꢀампутацииꢀ</a:t>
            </a:r>
          </a:p>
          <a:p>
            <a:pPr marL="180975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фрагментовꢀтела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переломыꢀпредплечья,ꢀ</a:t>
            </a:r>
          </a:p>
          <a:p>
            <a:pPr marL="180975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голени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ушибленно-рваныеꢀраныꢀ</a:t>
            </a:r>
          </a:p>
          <a:p>
            <a:pPr marL="180975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кистей,ꢀбедер,ꢀголеней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94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вывихиꢀлучезапястногоꢀ</a:t>
            </a:r>
          </a:p>
          <a:p>
            <a:pPr marL="180975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сустава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304576" y="3445393"/>
            <a:ext cx="3080851" cy="25471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15"/>
              </a:lnSpc>
              <a:spcBef>
                <a:spcPts val="0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вдавленныеꢀпереломыꢀкостейꢀ</a:t>
            </a:r>
          </a:p>
          <a:p>
            <a:pPr marL="171450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черепа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поврежденияꢀголовногоꢀмозга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ушибыꢀиꢀразрывыꢀвнутреннихꢀ</a:t>
            </a:r>
          </a:p>
          <a:p>
            <a:pPr marL="171450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органов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обширныеꢀкровоизлияния</a:t>
            </a:r>
          </a:p>
          <a:p>
            <a:pPr marL="0" marR="0">
              <a:lnSpc>
                <a:spcPts val="1615"/>
              </a:lnSpc>
              <a:spcBef>
                <a:spcPts val="184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переломыꢀкостейꢀверхнихꢀиꢀ</a:t>
            </a:r>
          </a:p>
          <a:p>
            <a:pPr marL="171450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нижнихꢀконечностей</a:t>
            </a:r>
          </a:p>
          <a:p>
            <a:pPr marL="0" marR="0">
              <a:lnSpc>
                <a:spcPts val="1615"/>
              </a:lnSpc>
              <a:spcBef>
                <a:spcPts val="195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ушибленныеꢀраныꢀмягкихꢀ</a:t>
            </a:r>
          </a:p>
          <a:p>
            <a:pPr marL="171450" marR="0">
              <a:lnSpc>
                <a:spcPts val="1562"/>
              </a:lnSpc>
              <a:spcBef>
                <a:spcPts val="226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тканей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783852" y="4140286"/>
            <a:ext cx="1908320" cy="4519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Травмы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пешехода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254760" y="4321291"/>
            <a:ext cx="3055723" cy="11875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3709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при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ударе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мототехникой</a:t>
            </a:r>
          </a:p>
          <a:p>
            <a:pPr marL="0" marR="0">
              <a:lnSpc>
                <a:spcPts val="1506"/>
              </a:lnSpc>
              <a:spcBef>
                <a:spcPts val="6"/>
              </a:spcBef>
              <a:spcAft>
                <a:spcPts val="0"/>
              </a:spcAft>
            </a:pPr>
            <a:r>
              <a:rPr dirty="0" sz="14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450" spc="48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ссадины,ꢀгематомы,ꢀпереломыꢀ</a:t>
            </a:r>
          </a:p>
          <a:p>
            <a:pPr marL="171450" marR="0">
              <a:lnSpc>
                <a:spcPts val="1427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костейꢀнижнихꢀконечностейꢀ</a:t>
            </a:r>
          </a:p>
          <a:p>
            <a:pPr marL="0" marR="0">
              <a:lnSpc>
                <a:spcPts val="1427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450" spc="48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поврежденияꢀоргановꢀбрюшнойꢀ</a:t>
            </a:r>
          </a:p>
          <a:p>
            <a:pPr marL="171450" marR="0">
              <a:lnSpc>
                <a:spcPts val="1427"/>
              </a:lnSpc>
              <a:spcBef>
                <a:spcPts val="5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полостиꢀиꢀмалогоꢀтаза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254760" y="5232776"/>
            <a:ext cx="3018460" cy="4588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1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450" spc="48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закрытыеꢀпереломыꢀкостейꢀтазаꢀ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267610" y="5478733"/>
            <a:ext cx="2933893" cy="8310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44771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при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падении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на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 </a:t>
            </a:r>
            <a:r>
              <a:rPr dirty="0" sz="1400" b="1">
                <a:solidFill>
                  <a:srgbClr val="0070c0"/>
                </a:solidFill>
                <a:latin typeface="VDPRVF+SegoePrint-Bold"/>
                <a:cs typeface="VDPRVF+SegoePrint-Bold"/>
              </a:rPr>
              <a:t>грунт</a:t>
            </a:r>
          </a:p>
          <a:p>
            <a:pPr marL="0" marR="0">
              <a:lnSpc>
                <a:spcPts val="1510"/>
              </a:lnSpc>
              <a:spcBef>
                <a:spcPts val="5"/>
              </a:spcBef>
              <a:spcAft>
                <a:spcPts val="0"/>
              </a:spcAft>
            </a:pPr>
            <a:r>
              <a:rPr dirty="0" sz="14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450" spc="55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оскольчатыеꢀпереломыꢀчерепа,ꢀ</a:t>
            </a:r>
          </a:p>
          <a:p>
            <a:pPr marL="180975" marR="0">
              <a:lnSpc>
                <a:spcPts val="1427"/>
              </a:lnSpc>
              <a:spcBef>
                <a:spcPts val="5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ушибыꢀмозгаꢀ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304576" y="5731393"/>
            <a:ext cx="2028758" cy="4913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15"/>
              </a:lnSpc>
              <a:spcBef>
                <a:spcPts val="0"/>
              </a:spcBef>
              <a:spcAft>
                <a:spcPts val="0"/>
              </a:spcAft>
            </a:pPr>
            <a:r>
              <a:rPr dirty="0" sz="15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550" spc="4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ссадины,ꢀгематомы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267610" y="6033769"/>
            <a:ext cx="2512587" cy="6388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1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50">
                <a:solidFill>
                  <a:srgbClr val="000000"/>
                </a:solidFill>
                <a:latin typeface="MUHDGP+ArialMT"/>
                <a:cs typeface="MUHDGP+ArialMT"/>
              </a:rPr>
              <a:t>•</a:t>
            </a:r>
            <a:r>
              <a:rPr dirty="0" sz="1450" spc="555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переломыꢀкостейꢀверхнихꢀ</a:t>
            </a:r>
          </a:p>
          <a:p>
            <a:pPr marL="180975" marR="0">
              <a:lnSpc>
                <a:spcPts val="1427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конечностей,ꢀреберꢀ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240168" y="6512891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81854" y="837998"/>
            <a:ext cx="7592200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мототранспорте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правилам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1866" y="1721879"/>
            <a:ext cx="6264532" cy="995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82172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Ключевые</a:t>
            </a:r>
            <a:r>
              <a:rPr dirty="0" sz="2200" spc="-87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элементы</a:t>
            </a:r>
          </a:p>
          <a:p>
            <a:pPr marL="0" marR="0">
              <a:lnSpc>
                <a:spcPts val="2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безопасного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передвижения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мототехнике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52305" y="2437164"/>
            <a:ext cx="1191741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возраст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52623" y="2794480"/>
            <a:ext cx="1441350" cy="7603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  <a:p>
            <a:pPr marL="341709" marR="0">
              <a:lnSpc>
                <a:spcPts val="1667"/>
              </a:lnSpc>
              <a:spcBef>
                <a:spcPts val="202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ПДД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29371" y="3114665"/>
            <a:ext cx="1621519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  <a:p>
            <a:pPr marL="213679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условий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943032" y="3366215"/>
            <a:ext cx="2847454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обучениеꢀвꢀмотошколе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75894" y="3604680"/>
            <a:ext cx="1237481" cy="8786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Безопасный</a:t>
            </a:r>
          </a:p>
          <a:p>
            <a:pPr marL="254272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стиль</a:t>
            </a:r>
          </a:p>
          <a:p>
            <a:pPr marL="8588" marR="0">
              <a:lnSpc>
                <a:spcPts val="1458"/>
              </a:lnSpc>
              <a:spcBef>
                <a:spcPts val="22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управления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75607" y="3663305"/>
            <a:ext cx="710468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для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19027" y="3937625"/>
            <a:ext cx="1829804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передвижения</a:t>
            </a:r>
          </a:p>
          <a:p>
            <a:pPr marL="166848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по</a:t>
            </a: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дорогам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563517" y="4259287"/>
            <a:ext cx="1729792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Безопасность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921781" y="4512417"/>
            <a:ext cx="3178441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медицинскоеꢀзаключение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577099" y="5270501"/>
            <a:ext cx="1614698" cy="6653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2297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Защитная</a:t>
            </a:r>
          </a:p>
          <a:p>
            <a:pPr marL="0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мотоэкипировка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41239" y="5327780"/>
            <a:ext cx="1496702" cy="8159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Внимательность</a:t>
            </a:r>
          </a:p>
          <a:p>
            <a:pPr marL="17223" marR="0">
              <a:lnSpc>
                <a:spcPts val="1354"/>
              </a:lnSpc>
              <a:spcBef>
                <a:spcPts val="15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и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концентрация</a:t>
            </a:r>
          </a:p>
          <a:p>
            <a:pPr marL="268262" marR="0">
              <a:lnSpc>
                <a:spcPts val="1354"/>
              </a:lnSpc>
              <a:spcBef>
                <a:spcPts val="20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дороге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86062" y="5598733"/>
            <a:ext cx="3575087" cy="6456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водительскоеꢀудостоверение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267569" y="6512863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85678" y="896171"/>
            <a:ext cx="7592200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На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мототранспорте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по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правилам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27331" y="1738045"/>
            <a:ext cx="3056037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Ключевые</a:t>
            </a:r>
            <a:r>
              <a:rPr dirty="0" sz="2200" spc="-87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элементы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45158" y="2023033"/>
            <a:ext cx="6264532" cy="7102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безопасного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передвижения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мототехнике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08961" y="2071575"/>
            <a:ext cx="1567969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Это</a:t>
            </a: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значит: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98144" y="2688857"/>
            <a:ext cx="4784007" cy="8142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соблюдатьꢀтребованияꢀПравилꢀдорожногоꢀ</a:t>
            </a:r>
          </a:p>
          <a:p>
            <a:pPr marL="0" marR="0">
              <a:lnSpc>
                <a:spcPts val="18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движенияꢀРоссийскойꢀФедерации;ꢀ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63734" y="2786162"/>
            <a:ext cx="1441350" cy="7603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  <a:p>
            <a:pPr marL="341709" marR="0">
              <a:lnSpc>
                <a:spcPts val="1667"/>
              </a:lnSpc>
              <a:spcBef>
                <a:spcPts val="202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ПДД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893590" y="3315335"/>
            <a:ext cx="4833171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учитыватьꢀдорожныеꢀиꢀпогодныеꢀусловия;ꢀ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42589" y="3510049"/>
            <a:ext cx="1591047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Безопасный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33844" y="3680697"/>
            <a:ext cx="1614698" cy="6653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2297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Защитная</a:t>
            </a:r>
          </a:p>
          <a:p>
            <a:pPr marL="0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мотоэкипировка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152951" y="3784369"/>
            <a:ext cx="1570620" cy="855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15199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стиль</a:t>
            </a:r>
          </a:p>
          <a:p>
            <a:pPr marL="0" marR="0">
              <a:lnSpc>
                <a:spcPts val="1875"/>
              </a:lnSpc>
              <a:spcBef>
                <a:spcPts val="234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управления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893590" y="3872439"/>
            <a:ext cx="4895042" cy="8142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использоватьꢀзащитнуюꢀмотоэкипировкуꢀиꢀ</a:t>
            </a:r>
          </a:p>
          <a:p>
            <a:pPr marL="0" marR="0">
              <a:lnSpc>
                <a:spcPts val="18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световозвращающиеꢀэлементы;ꢀ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498465" y="4343537"/>
            <a:ext cx="1729792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Безопасность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893590" y="4676543"/>
            <a:ext cx="4828293" cy="8142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бытьꢀпредсказуемымꢀприꢀманеврированииꢀ</a:t>
            </a:r>
          </a:p>
          <a:p>
            <a:pPr marL="0" marR="0">
              <a:lnSpc>
                <a:spcPts val="1836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наꢀдорогах;ꢀ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49882" y="5220376"/>
            <a:ext cx="1423181" cy="10920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5911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  <a:p>
            <a:pPr marL="87535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условий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для</a:t>
            </a:r>
          </a:p>
          <a:p>
            <a:pPr marL="0" marR="0">
              <a:lnSpc>
                <a:spcPts val="1458"/>
              </a:lnSpc>
              <a:spcBef>
                <a:spcPts val="22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передвижения</a:t>
            </a:r>
          </a:p>
          <a:p>
            <a:pPr marL="131005" marR="0">
              <a:lnSpc>
                <a:spcPts val="1458"/>
              </a:lnSpc>
              <a:spcBef>
                <a:spcPts val="22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по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дорогам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439880" y="5418231"/>
            <a:ext cx="1496702" cy="8159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Внимательность</a:t>
            </a:r>
          </a:p>
          <a:p>
            <a:pPr marL="17223" marR="0">
              <a:lnSpc>
                <a:spcPts val="1354"/>
              </a:lnSpc>
              <a:spcBef>
                <a:spcPts val="15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и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концентрация</a:t>
            </a:r>
          </a:p>
          <a:p>
            <a:pPr marL="268262" marR="0">
              <a:lnSpc>
                <a:spcPts val="1354"/>
              </a:lnSpc>
              <a:spcBef>
                <a:spcPts val="20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дороге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885474" y="5406198"/>
            <a:ext cx="5673186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уважатьꢀдругихꢀучастниковꢀдорожногоꢀдвижения.ꢀ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223329" y="6502114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217082" y="839028"/>
            <a:ext cx="5567273" cy="9039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917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Защита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в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каждой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 </a:t>
            </a:r>
            <a:r>
              <a:rPr dirty="0" sz="2800" b="1">
                <a:solidFill>
                  <a:srgbClr val="c00000"/>
                </a:solidFill>
                <a:latin typeface="VDPRVF+SegoePrint-Bold"/>
                <a:cs typeface="VDPRVF+SegoePrint-Bold"/>
              </a:rPr>
              <a:t>детали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08297" y="1708269"/>
            <a:ext cx="2892205" cy="72379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Возможные</a:t>
            </a: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последствия</a:t>
            </a:r>
          </a:p>
          <a:p>
            <a:pPr marL="214096" marR="0">
              <a:lnSpc>
                <a:spcPts val="1632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тствия</a:t>
            </a: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 </a:t>
            </a:r>
            <a:r>
              <a:rPr dirty="0" sz="1600" b="1">
                <a:solidFill>
                  <a:srgbClr val="c00000"/>
                </a:solidFill>
                <a:latin typeface="UWTJPF+PTAstraSerif-BoldItalic"/>
                <a:cs typeface="UWTJPF+PTAstraSerif-BoldItalic"/>
              </a:rPr>
              <a:t>мотоэкипировки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45158" y="1738045"/>
            <a:ext cx="6264532" cy="995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82172" marR="0">
              <a:lnSpc>
                <a:spcPts val="22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Ключевые</a:t>
            </a:r>
            <a:r>
              <a:rPr dirty="0" sz="2200" spc="-87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элементы</a:t>
            </a:r>
          </a:p>
          <a:p>
            <a:pPr marL="0" marR="0">
              <a:lnSpc>
                <a:spcPts val="22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безопасного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передвижения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2200" b="1">
                <a:solidFill>
                  <a:srgbClr val="283573"/>
                </a:solidFill>
                <a:latin typeface="VCJESA+PTAstraSerif-Bold"/>
                <a:cs typeface="VCJESA+PTAstraSerif-Bold"/>
              </a:rPr>
              <a:t>мототехнике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691630" y="2171493"/>
            <a:ext cx="1254125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Мотошлем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70185" y="2162682"/>
            <a:ext cx="2472830" cy="8500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06577" marR="0">
              <a:lnSpc>
                <a:spcPts val="15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Тяжелаяꢀ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черепно-мозговаяꢀтравма,ꢀ</a:t>
            </a:r>
          </a:p>
          <a:p>
            <a:pPr marL="160616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травмыꢀпозвоночника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85611" y="2782534"/>
            <a:ext cx="1441350" cy="7603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  <a:p>
            <a:pPr marL="341709" marR="0">
              <a:lnSpc>
                <a:spcPts val="1667"/>
              </a:lnSpc>
              <a:spcBef>
                <a:spcPts val="202"/>
              </a:spcBef>
              <a:spcAft>
                <a:spcPts val="0"/>
              </a:spcAft>
            </a:pPr>
            <a:r>
              <a:rPr dirty="0" sz="16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ПДД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95858" y="3111754"/>
            <a:ext cx="1418232" cy="7603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141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Мотокуртка</a:t>
            </a:r>
          </a:p>
          <a:p>
            <a:pPr marL="0" marR="0">
              <a:lnSpc>
                <a:spcPts val="1667"/>
              </a:lnSpc>
              <a:spcBef>
                <a:spcPts val="202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(«черепаха»)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800782" y="3211582"/>
            <a:ext cx="1842213" cy="8500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Ушибы,ꢀпереломыꢀ</a:t>
            </a:r>
          </a:p>
          <a:p>
            <a:pPr marL="218073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ребер,ꢀплеча,ꢀ</a:t>
            </a:r>
          </a:p>
          <a:p>
            <a:pPr marL="4554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предплечья,ꢀкисти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337836" y="3525776"/>
            <a:ext cx="1384548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Защитная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466253" y="3669829"/>
            <a:ext cx="1237481" cy="6653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Безопасный</a:t>
            </a:r>
          </a:p>
          <a:p>
            <a:pPr marL="254272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стиль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000256" y="3800096"/>
            <a:ext cx="2076040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мотоэкипировка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74841" y="4096549"/>
            <a:ext cx="1221593" cy="4519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управления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520210" y="4234665"/>
            <a:ext cx="1566664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 u="sng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Мотоперчатк</a:t>
            </a: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590819" y="4336759"/>
            <a:ext cx="1729792" cy="581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b="1">
                <a:solidFill>
                  <a:srgbClr val="c00000"/>
                </a:solidFill>
                <a:latin typeface="VCJESA+PTAstraSerif-Bold"/>
                <a:cs typeface="VCJESA+PTAstraSerif-Bold"/>
              </a:rPr>
              <a:t>Безопасность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19471" y="4438204"/>
            <a:ext cx="2020248" cy="8500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9652" marR="0">
              <a:lnSpc>
                <a:spcPts val="15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Ушибыꢀиꢀразрывыꢀ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внутреннихꢀорганов,ꢀ</a:t>
            </a:r>
          </a:p>
          <a:p>
            <a:pPr marL="417512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обширныеꢀ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599247" y="4972712"/>
            <a:ext cx="1467101" cy="7603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32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Мотоштаны/ꢀ</a:t>
            </a:r>
          </a:p>
          <a:p>
            <a:pPr marL="0" marR="0">
              <a:lnSpc>
                <a:spcPts val="1667"/>
              </a:lnSpc>
              <a:spcBef>
                <a:spcPts val="202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наколенники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952691" y="4986844"/>
            <a:ext cx="1507349" cy="4842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кровоизлияния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857672" y="5216748"/>
            <a:ext cx="1261181" cy="4519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Соблюдение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659960" y="5406098"/>
            <a:ext cx="1496702" cy="815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Внимательность</a:t>
            </a:r>
          </a:p>
          <a:p>
            <a:pPr marL="17223" marR="0">
              <a:lnSpc>
                <a:spcPts val="1354"/>
              </a:lnSpc>
              <a:spcBef>
                <a:spcPts val="15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и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концентрация</a:t>
            </a:r>
          </a:p>
          <a:p>
            <a:pPr marL="268262" marR="0">
              <a:lnSpc>
                <a:spcPts val="1354"/>
              </a:lnSpc>
              <a:spcBef>
                <a:spcPts val="205"/>
              </a:spcBef>
              <a:spcAft>
                <a:spcPts val="0"/>
              </a:spcAft>
            </a:pP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на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3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дороге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771761" y="5430108"/>
            <a:ext cx="1423181" cy="8786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7535" marR="0">
              <a:lnSpc>
                <a:spcPts val="1458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условий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для</a:t>
            </a:r>
          </a:p>
          <a:p>
            <a:pPr marL="0" marR="0">
              <a:lnSpc>
                <a:spcPts val="1458"/>
              </a:lnSpc>
              <a:spcBef>
                <a:spcPts val="17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передвижения</a:t>
            </a:r>
          </a:p>
          <a:p>
            <a:pPr marL="131005" marR="0">
              <a:lnSpc>
                <a:spcPts val="1458"/>
              </a:lnSpc>
              <a:spcBef>
                <a:spcPts val="221"/>
              </a:spcBef>
              <a:spcAft>
                <a:spcPts val="0"/>
              </a:spcAft>
            </a:pP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по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 </a:t>
            </a:r>
            <a:r>
              <a:rPr dirty="0" sz="1400" b="1">
                <a:solidFill>
                  <a:srgbClr val="000000"/>
                </a:solidFill>
                <a:latin typeface="VCJESA+PTAstraSerif-Bold"/>
                <a:cs typeface="VCJESA+PTAstraSerif-Bold"/>
              </a:rPr>
              <a:t>дорогам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764106" y="5994199"/>
            <a:ext cx="1984343" cy="66712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6453" marR="0">
              <a:lnSpc>
                <a:spcPts val="15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Ушибы,ꢀпереломыꢀ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5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бедра,ꢀголени,ꢀстопы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706633" y="6220290"/>
            <a:ext cx="1207789" cy="516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667"/>
              </a:lnSpc>
              <a:spcBef>
                <a:spcPts val="0"/>
              </a:spcBef>
              <a:spcAft>
                <a:spcPts val="0"/>
              </a:spcAft>
            </a:pPr>
            <a:r>
              <a:rPr dirty="0" sz="1600">
                <a:solidFill>
                  <a:srgbClr val="000000"/>
                </a:solidFill>
                <a:latin typeface="RAUATI+PTAstraSerif-Regular"/>
                <a:cs typeface="RAUATI+PTAstraSerif-Regular"/>
              </a:rPr>
              <a:t>Мотоботы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6385" y="6435483"/>
            <a:ext cx="2763147" cy="4196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5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93a2b7"/>
                </a:solidFill>
                <a:latin typeface="RAUATI+PTAstraSerif-Regular"/>
                <a:cs typeface="RAUATI+PTAstraSerif-Regular"/>
              </a:rPr>
              <a:t>НаучныйꢀцентрꢀБДДꢀМВДꢀРоссии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pdfcandle</dc:creator>
  <cp:lastModifiedBy>pdfcandle</cp:lastModifiedBy>
  <cp:revision>1</cp:revision>
  <dcterms:modified xsi:type="dcterms:W3CDTF">2026-04-05T10:00:28-07:00</dcterms:modified>
</cp:coreProperties>
</file>